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9" r:id="rId3"/>
    <p:sldId id="272" r:id="rId4"/>
    <p:sldId id="260" r:id="rId5"/>
    <p:sldId id="257" r:id="rId6"/>
    <p:sldId id="271" r:id="rId7"/>
    <p:sldId id="265" r:id="rId8"/>
    <p:sldId id="266" r:id="rId9"/>
    <p:sldId id="267" r:id="rId10"/>
    <p:sldId id="262" r:id="rId11"/>
    <p:sldId id="263" r:id="rId12"/>
    <p:sldId id="264" r:id="rId13"/>
    <p:sldId id="261" r:id="rId14"/>
    <p:sldId id="270"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15" autoAdjust="0"/>
  </p:normalViewPr>
  <p:slideViewPr>
    <p:cSldViewPr snapToGrid="0">
      <p:cViewPr varScale="1">
        <p:scale>
          <a:sx n="95" d="100"/>
          <a:sy n="95" d="100"/>
        </p:scale>
        <p:origin x="11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B1A2A-90BD-4F65-A40A-2DFE89CF5F1A}" type="datetimeFigureOut">
              <a:rPr lang="is-IS" smtClean="0"/>
              <a:t>17.8.2020</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0B52D-59A4-4DFB-B750-A3E76C590B06}" type="slidenum">
              <a:rPr lang="is-IS" smtClean="0"/>
              <a:t>‹#›</a:t>
            </a:fld>
            <a:endParaRPr lang="is-IS"/>
          </a:p>
        </p:txBody>
      </p:sp>
    </p:spTree>
    <p:extLst>
      <p:ext uri="{BB962C8B-B14F-4D97-AF65-F5344CB8AC3E}">
        <p14:creationId xmlns:p14="http://schemas.microsoft.com/office/powerpoint/2010/main" val="170301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6320B52D-59A4-4DFB-B750-A3E76C590B06}" type="slidenum">
              <a:rPr lang="is-IS" smtClean="0"/>
              <a:t>3</a:t>
            </a:fld>
            <a:endParaRPr lang="is-IS"/>
          </a:p>
        </p:txBody>
      </p:sp>
    </p:spTree>
    <p:extLst>
      <p:ext uri="{BB962C8B-B14F-4D97-AF65-F5344CB8AC3E}">
        <p14:creationId xmlns:p14="http://schemas.microsoft.com/office/powerpoint/2010/main" val="101802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smtClean="0"/>
              <a:t>Hegðun sem getur skaðað einstaklinginn og er þar m.a. átt við neyslu vímuefna, afbrot, átröskun, tölvuofnotkun, klám og hvers kyns ofbeldi. Vanlíðan, geðröskun, ofbeldi á heimili, mismunun vegna fötlunar, kynferðis og ólíks uppruna og erfiðar félagslegar aðstæður eru einnig áhættuþættir í lífi barna og unglinga sem huga verður að (Forvarnarstefna Reykjavíkurborgar 2014-2019).</a:t>
            </a:r>
          </a:p>
          <a:p>
            <a:endParaRPr lang="is-IS" dirty="0"/>
          </a:p>
        </p:txBody>
      </p:sp>
      <p:sp>
        <p:nvSpPr>
          <p:cNvPr id="4" name="Skyggnunúmersstaðgengill 3"/>
          <p:cNvSpPr>
            <a:spLocks noGrp="1"/>
          </p:cNvSpPr>
          <p:nvPr>
            <p:ph type="sldNum" sz="quarter" idx="10"/>
          </p:nvPr>
        </p:nvSpPr>
        <p:spPr/>
        <p:txBody>
          <a:bodyPr/>
          <a:lstStyle/>
          <a:p>
            <a:fld id="{6320B52D-59A4-4DFB-B750-A3E76C590B06}" type="slidenum">
              <a:rPr lang="is-IS" smtClean="0"/>
              <a:t>4</a:t>
            </a:fld>
            <a:endParaRPr lang="is-IS"/>
          </a:p>
        </p:txBody>
      </p:sp>
    </p:spTree>
    <p:extLst>
      <p:ext uri="{BB962C8B-B14F-4D97-AF65-F5344CB8AC3E}">
        <p14:creationId xmlns:p14="http://schemas.microsoft.com/office/powerpoint/2010/main" val="419382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Þróun vímuefnaneyslu ungling í 10. bekk frá því að R&amp;G fóru að gera sínar rannsóknir. </a:t>
            </a:r>
            <a:endParaRPr lang="is-IS" dirty="0"/>
          </a:p>
        </p:txBody>
      </p:sp>
      <p:sp>
        <p:nvSpPr>
          <p:cNvPr id="4" name="Skyggnunúmersstaðgengill 3"/>
          <p:cNvSpPr>
            <a:spLocks noGrp="1"/>
          </p:cNvSpPr>
          <p:nvPr>
            <p:ph type="sldNum" sz="quarter" idx="10"/>
          </p:nvPr>
        </p:nvSpPr>
        <p:spPr/>
        <p:txBody>
          <a:bodyPr/>
          <a:lstStyle/>
          <a:p>
            <a:fld id="{6320B52D-59A4-4DFB-B750-A3E76C590B06}" type="slidenum">
              <a:rPr lang="is-IS" smtClean="0"/>
              <a:t>5</a:t>
            </a:fld>
            <a:endParaRPr lang="is-IS"/>
          </a:p>
        </p:txBody>
      </p:sp>
    </p:spTree>
    <p:extLst>
      <p:ext uri="{BB962C8B-B14F-4D97-AF65-F5344CB8AC3E}">
        <p14:creationId xmlns:p14="http://schemas.microsoft.com/office/powerpoint/2010/main" val="188512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9,3% unglinga í 10. bekk í Reykjavík reykja raf-sígarettur</a:t>
            </a:r>
            <a:r>
              <a:rPr lang="is-IS" baseline="0" dirty="0" smtClean="0"/>
              <a:t> daglega en aðeins 2% reykja sígarettur daglega.</a:t>
            </a:r>
          </a:p>
          <a:p>
            <a:endParaRPr lang="is-IS" baseline="0" dirty="0" smtClean="0"/>
          </a:p>
          <a:p>
            <a:r>
              <a:rPr lang="is-IS" dirty="0" smtClean="0">
                <a:effectLst/>
              </a:rPr>
              <a:t>Þegar krakkar sem nota </a:t>
            </a:r>
            <a:r>
              <a:rPr lang="is-IS" dirty="0" err="1" smtClean="0">
                <a:effectLst/>
              </a:rPr>
              <a:t>rafrettur</a:t>
            </a:r>
            <a:r>
              <a:rPr lang="is-IS" dirty="0" smtClean="0">
                <a:effectLst/>
              </a:rPr>
              <a:t> eingöngu, eru borin saman við þau sem hafa ekkert reykt (sum sé hvorki </a:t>
            </a:r>
            <a:r>
              <a:rPr lang="is-IS" dirty="0" err="1" smtClean="0">
                <a:effectLst/>
              </a:rPr>
              <a:t>rafrettur</a:t>
            </a:r>
            <a:r>
              <a:rPr lang="is-IS" dirty="0" smtClean="0">
                <a:effectLst/>
              </a:rPr>
              <a:t> </a:t>
            </a:r>
            <a:r>
              <a:rPr lang="is-IS" dirty="0" err="1" smtClean="0">
                <a:effectLst/>
              </a:rPr>
              <a:t>nér</a:t>
            </a:r>
            <a:r>
              <a:rPr lang="is-IS" dirty="0" smtClean="0">
                <a:effectLst/>
              </a:rPr>
              <a:t> tóbaks sígarettur), þá eru þau sem hafa notað </a:t>
            </a:r>
            <a:r>
              <a:rPr lang="is-IS" dirty="0" err="1" smtClean="0">
                <a:effectLst/>
              </a:rPr>
              <a:t>rafrettur</a:t>
            </a:r>
            <a:r>
              <a:rPr lang="is-IS" dirty="0" smtClean="0">
                <a:effectLst/>
              </a:rPr>
              <a:t> mun líklegri til að hefja tóbaksreykingar síðar meir heldur en þau sem hafa ekkert notað. </a:t>
            </a:r>
            <a:r>
              <a:rPr lang="is-IS" dirty="0" err="1" smtClean="0">
                <a:effectLst/>
              </a:rPr>
              <a:t>Rafrettur</a:t>
            </a:r>
            <a:r>
              <a:rPr lang="is-IS" dirty="0" smtClean="0">
                <a:effectLst/>
              </a:rPr>
              <a:t> er að þessu leiti líklegar til að leiða til tóbaksreykinga.</a:t>
            </a:r>
            <a:endParaRPr lang="is-IS" dirty="0"/>
          </a:p>
        </p:txBody>
      </p:sp>
      <p:sp>
        <p:nvSpPr>
          <p:cNvPr id="4" name="Skyggnunúmersstaðgengill 3"/>
          <p:cNvSpPr>
            <a:spLocks noGrp="1"/>
          </p:cNvSpPr>
          <p:nvPr>
            <p:ph type="sldNum" sz="quarter" idx="10"/>
          </p:nvPr>
        </p:nvSpPr>
        <p:spPr/>
        <p:txBody>
          <a:bodyPr/>
          <a:lstStyle/>
          <a:p>
            <a:fld id="{6320B52D-59A4-4DFB-B750-A3E76C590B06}" type="slidenum">
              <a:rPr lang="is-IS" smtClean="0"/>
              <a:t>6</a:t>
            </a:fld>
            <a:endParaRPr lang="is-IS"/>
          </a:p>
        </p:txBody>
      </p:sp>
    </p:spTree>
    <p:extLst>
      <p:ext uri="{BB962C8B-B14F-4D97-AF65-F5344CB8AC3E}">
        <p14:creationId xmlns:p14="http://schemas.microsoft.com/office/powerpoint/2010/main" val="405983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Rannsóknir</a:t>
            </a:r>
            <a:r>
              <a:rPr lang="is-IS" baseline="0" dirty="0" smtClean="0"/>
              <a:t> hafa sýnt að það hafi mikið forvarnargildi að börn verji tíma með foreldrum sínum. </a:t>
            </a:r>
            <a:r>
              <a:rPr lang="is-IS" dirty="0" smtClean="0"/>
              <a:t>Smám saman hefur samvera foreldra og barna verið að aukast frá árinu 1997</a:t>
            </a:r>
            <a:r>
              <a:rPr lang="is-IS" baseline="0" dirty="0" smtClean="0"/>
              <a:t> en nú er þessi samvera að minnka miðað við nýjustu rannsóknir. Þessi tafla sýnir samveru um helgar, það sama gildir um samveru á virkum dögum, hún fer einnig minnkandi milli 2016 og 2018.</a:t>
            </a:r>
            <a:endParaRPr lang="is-IS" dirty="0"/>
          </a:p>
        </p:txBody>
      </p:sp>
      <p:sp>
        <p:nvSpPr>
          <p:cNvPr id="4" name="Skyggnunúmersstaðgengill 3"/>
          <p:cNvSpPr>
            <a:spLocks noGrp="1"/>
          </p:cNvSpPr>
          <p:nvPr>
            <p:ph type="sldNum" sz="quarter" idx="10"/>
          </p:nvPr>
        </p:nvSpPr>
        <p:spPr/>
        <p:txBody>
          <a:bodyPr/>
          <a:lstStyle/>
          <a:p>
            <a:fld id="{6320B52D-59A4-4DFB-B750-A3E76C590B06}" type="slidenum">
              <a:rPr lang="is-IS" smtClean="0"/>
              <a:t>7</a:t>
            </a:fld>
            <a:endParaRPr lang="is-IS"/>
          </a:p>
        </p:txBody>
      </p:sp>
    </p:spTree>
    <p:extLst>
      <p:ext uri="{BB962C8B-B14F-4D97-AF65-F5344CB8AC3E}">
        <p14:creationId xmlns:p14="http://schemas.microsoft.com/office/powerpoint/2010/main" val="327764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Mikil umræða</a:t>
            </a:r>
            <a:r>
              <a:rPr lang="is-IS" baseline="0" dirty="0" smtClean="0"/>
              <a:t> hefur verið um aukinn kvíða barna og unglinga og þá sérstaklega stúlkna eins og þessi mynd sýnir. Stúlkum í 9. og 10. bekk sem skora hæst á kvíðakvarðanum fækkar þó frá 2016 – 2018. Of háar tölur ennþá, en höfum við verið að gera eitthvað rétt? </a:t>
            </a:r>
            <a:endParaRPr lang="is-IS" dirty="0"/>
          </a:p>
        </p:txBody>
      </p:sp>
      <p:sp>
        <p:nvSpPr>
          <p:cNvPr id="4" name="Skyggnunúmersstaðgengill 3"/>
          <p:cNvSpPr>
            <a:spLocks noGrp="1"/>
          </p:cNvSpPr>
          <p:nvPr>
            <p:ph type="sldNum" sz="quarter" idx="10"/>
          </p:nvPr>
        </p:nvSpPr>
        <p:spPr/>
        <p:txBody>
          <a:bodyPr/>
          <a:lstStyle/>
          <a:p>
            <a:fld id="{6320B52D-59A4-4DFB-B750-A3E76C590B06}" type="slidenum">
              <a:rPr lang="is-IS" smtClean="0"/>
              <a:t>8</a:t>
            </a:fld>
            <a:endParaRPr lang="is-IS"/>
          </a:p>
        </p:txBody>
      </p:sp>
    </p:spTree>
    <p:extLst>
      <p:ext uri="{BB962C8B-B14F-4D97-AF65-F5344CB8AC3E}">
        <p14:creationId xmlns:p14="http://schemas.microsoft.com/office/powerpoint/2010/main" val="98895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Skv. viðmiðum Embættis landlæknis þurfa 14-17 ára unglingar 8-10 klst.</a:t>
            </a:r>
            <a:r>
              <a:rPr lang="is-IS" baseline="0" dirty="0" smtClean="0"/>
              <a:t> svefn á nóttu, en mikil hormónastarfsemi á sér stað í svefni á þeim aldri.</a:t>
            </a:r>
          </a:p>
          <a:p>
            <a:endParaRPr lang="is-IS" baseline="0" dirty="0" smtClean="0"/>
          </a:p>
          <a:p>
            <a:r>
              <a:rPr lang="is-IS" baseline="0" dirty="0" smtClean="0"/>
              <a:t>Hér má sjá að 31% unglinga í 8. bekk í Reykjavík ná ekki þessu viðmiði, 43% 9. bekkinga og 55% 10. bekkinga.</a:t>
            </a:r>
          </a:p>
          <a:p>
            <a:endParaRPr lang="is-IS" baseline="0" dirty="0" smtClean="0"/>
          </a:p>
          <a:p>
            <a:r>
              <a:rPr lang="is-IS" baseline="0" dirty="0" smtClean="0"/>
              <a:t>Svefn gefur líkamanum tækifæri til að hvílast og endurnærast sem styrkir ónæmis og taugakerfi hans. Heilinn fær bæði hvíld og tækifæri til að vinna úr tilfinningum og hugsunum. Svefn er því bráðnauðsynlegur til að viðhalda heilsu og líðan, bæði líkamlegri og andlegri og þrálát svefnröskun eykur líkur á alvarlegum heilsukvillum, s.s. þunglyndi, sýkingum, of háum blóðþrýstingi, offitu o.fl.. </a:t>
            </a:r>
            <a:endParaRPr lang="is-IS" dirty="0"/>
          </a:p>
        </p:txBody>
      </p:sp>
      <p:sp>
        <p:nvSpPr>
          <p:cNvPr id="4" name="Skyggnunúmersstaðgengill 3"/>
          <p:cNvSpPr>
            <a:spLocks noGrp="1"/>
          </p:cNvSpPr>
          <p:nvPr>
            <p:ph type="sldNum" sz="quarter" idx="10"/>
          </p:nvPr>
        </p:nvSpPr>
        <p:spPr/>
        <p:txBody>
          <a:bodyPr/>
          <a:lstStyle/>
          <a:p>
            <a:fld id="{6320B52D-59A4-4DFB-B750-A3E76C590B06}" type="slidenum">
              <a:rPr lang="is-IS" smtClean="0"/>
              <a:t>9</a:t>
            </a:fld>
            <a:endParaRPr lang="is-IS"/>
          </a:p>
        </p:txBody>
      </p:sp>
    </p:spTree>
    <p:extLst>
      <p:ext uri="{BB962C8B-B14F-4D97-AF65-F5344CB8AC3E}">
        <p14:creationId xmlns:p14="http://schemas.microsoft.com/office/powerpoint/2010/main" val="416555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sz="1200" kern="1200" dirty="0" smtClean="0">
                <a:solidFill>
                  <a:schemeClr val="tx1"/>
                </a:solidFill>
                <a:effectLst/>
                <a:latin typeface="+mn-lt"/>
                <a:ea typeface="+mn-ea"/>
                <a:cs typeface="+mn-cs"/>
              </a:rPr>
              <a:t>Verndandi þættir:</a:t>
            </a:r>
          </a:p>
          <a:p>
            <a:r>
              <a:rPr lang="is-IS" sz="1200" kern="1200" dirty="0" smtClean="0">
                <a:solidFill>
                  <a:schemeClr val="tx1"/>
                </a:solidFill>
                <a:effectLst/>
                <a:latin typeface="+mn-lt"/>
                <a:ea typeface="+mn-ea"/>
                <a:cs typeface="+mn-cs"/>
              </a:rPr>
              <a:t>Hlúa þarf að heilbrigðum lífsstíl og jákvæðum gildum s.s heilsurækt, geðrækt, sterkri sjálfsmynd, félagsfærni og samfélagsábyrgð. Þátttaka í skipulögðu frístundastarfi í umsjá fagfólks  spilar þarna stórt hlutverk og styður við verndandi þætti og minnka líkur á áhættuhegðun.</a:t>
            </a:r>
          </a:p>
          <a:p>
            <a:endParaRPr lang="is-IS" dirty="0"/>
          </a:p>
        </p:txBody>
      </p:sp>
      <p:sp>
        <p:nvSpPr>
          <p:cNvPr id="4" name="Skyggnunúmersstaðgengill 3"/>
          <p:cNvSpPr>
            <a:spLocks noGrp="1"/>
          </p:cNvSpPr>
          <p:nvPr>
            <p:ph type="sldNum" sz="quarter" idx="10"/>
          </p:nvPr>
        </p:nvSpPr>
        <p:spPr/>
        <p:txBody>
          <a:bodyPr/>
          <a:lstStyle/>
          <a:p>
            <a:fld id="{6320B52D-59A4-4DFB-B750-A3E76C590B06}" type="slidenum">
              <a:rPr lang="is-IS" smtClean="0"/>
              <a:t>13</a:t>
            </a:fld>
            <a:endParaRPr lang="is-IS"/>
          </a:p>
        </p:txBody>
      </p:sp>
    </p:spTree>
    <p:extLst>
      <p:ext uri="{BB962C8B-B14F-4D97-AF65-F5344CB8AC3E}">
        <p14:creationId xmlns:p14="http://schemas.microsoft.com/office/powerpoint/2010/main" val="4097092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s-IS" smtClean="0"/>
              <a:t>Smelltu til að breyta stíl aðaltitils</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smtClean="0"/>
              <a:t>Smelltu til að breyta stíl aðalundirtitla</a:t>
            </a:r>
            <a:endParaRPr lang="en-US"/>
          </a:p>
        </p:txBody>
      </p:sp>
      <p:sp>
        <p:nvSpPr>
          <p:cNvPr id="4" name="Date Placeholder 3"/>
          <p:cNvSpPr>
            <a:spLocks noGrp="1"/>
          </p:cNvSpPr>
          <p:nvPr>
            <p:ph type="dt" sz="half" idx="10"/>
          </p:nvPr>
        </p:nvSpPr>
        <p:spPr/>
        <p:txBody>
          <a:bodyPr/>
          <a:lstStyle/>
          <a:p>
            <a:fld id="{D8DC7CEC-D589-43AD-93D8-957525B067FC}" type="datetimeFigureOut">
              <a:rPr lang="is-IS" smtClean="0"/>
              <a:t>17.8.2020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9487897-EA25-4A5B-BA2F-AA667CB36D4D}" type="slidenum">
              <a:rPr lang="is-IS" smtClean="0"/>
              <a:t>‹#›</a:t>
            </a:fld>
            <a:endParaRPr lang="is-IS"/>
          </a:p>
        </p:txBody>
      </p:sp>
      <p:pic>
        <p:nvPicPr>
          <p:cNvPr id="7"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1332"/>
            <a:ext cx="12191997" cy="6859332"/>
          </a:xfrm>
          <a:prstGeom prst="rect">
            <a:avLst/>
          </a:prstGeom>
        </p:spPr>
      </p:pic>
    </p:spTree>
    <p:extLst>
      <p:ext uri="{BB962C8B-B14F-4D97-AF65-F5344CB8AC3E}">
        <p14:creationId xmlns:p14="http://schemas.microsoft.com/office/powerpoint/2010/main" val="234873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Vertical Text Placeholder 2"/>
          <p:cNvSpPr>
            <a:spLocks noGrp="1"/>
          </p:cNvSpPr>
          <p:nvPr>
            <p:ph type="body" orient="vert" idx="1"/>
          </p:nvPr>
        </p:nvSpPr>
        <p:spPr/>
        <p:txBody>
          <a:bodyPr vert="eaVert"/>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D8DC7CEC-D589-43AD-93D8-957525B067FC}" type="datetimeFigureOut">
              <a:rPr lang="is-IS" smtClean="0"/>
              <a:t>17.8.2020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218391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s-IS" smtClean="0"/>
              <a:t>Smelltu til að breyta stíl aðaltitils</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D8DC7CEC-D589-43AD-93D8-957525B067FC}" type="datetimeFigureOut">
              <a:rPr lang="is-IS" smtClean="0"/>
              <a:t>17.8.2020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2390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Content Placeholder 2"/>
          <p:cNvSpPr>
            <a:spLocks noGrp="1"/>
          </p:cNvSpPr>
          <p:nvPr>
            <p:ph idx="1"/>
          </p:nvPr>
        </p:nvSpPr>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D8DC7CEC-D589-43AD-93D8-957525B067FC}" type="datetimeFigureOut">
              <a:rPr lang="is-IS" smtClean="0"/>
              <a:t>17.8.2020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269280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s-IS" smtClean="0"/>
              <a:t>Smelltu til að breyta stíl aðaltitils</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smtClean="0"/>
              <a:t>Breyta stílum aðaltexta</a:t>
            </a:r>
          </a:p>
        </p:txBody>
      </p:sp>
      <p:sp>
        <p:nvSpPr>
          <p:cNvPr id="4" name="Date Placeholder 3"/>
          <p:cNvSpPr>
            <a:spLocks noGrp="1"/>
          </p:cNvSpPr>
          <p:nvPr>
            <p:ph type="dt" sz="half" idx="10"/>
          </p:nvPr>
        </p:nvSpPr>
        <p:spPr/>
        <p:txBody>
          <a:bodyPr/>
          <a:lstStyle/>
          <a:p>
            <a:fld id="{D8DC7CEC-D589-43AD-93D8-957525B067FC}" type="datetimeFigureOut">
              <a:rPr lang="is-IS" smtClean="0"/>
              <a:t>17.8.2020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96582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5" name="Date Placeholder 4"/>
          <p:cNvSpPr>
            <a:spLocks noGrp="1"/>
          </p:cNvSpPr>
          <p:nvPr>
            <p:ph type="dt" sz="half" idx="10"/>
          </p:nvPr>
        </p:nvSpPr>
        <p:spPr/>
        <p:txBody>
          <a:bodyPr/>
          <a:lstStyle/>
          <a:p>
            <a:fld id="{D8DC7CEC-D589-43AD-93D8-957525B067FC}" type="datetimeFigureOut">
              <a:rPr lang="is-IS" smtClean="0"/>
              <a:t>17.8.2020</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129852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s-IS" smtClean="0"/>
              <a:t>Smelltu til að breyta stíl aðaltitils</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Breyta stílum aðaltexta</a:t>
            </a:r>
          </a:p>
        </p:txBody>
      </p:sp>
      <p:sp>
        <p:nvSpPr>
          <p:cNvPr id="4" name="Content Placeholder 3"/>
          <p:cNvSpPr>
            <a:spLocks noGrp="1"/>
          </p:cNvSpPr>
          <p:nvPr>
            <p:ph sz="half" idx="2"/>
          </p:nvPr>
        </p:nvSpPr>
        <p:spPr>
          <a:xfrm>
            <a:off x="839788" y="2505075"/>
            <a:ext cx="5157787" cy="3684588"/>
          </a:xfrm>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Breyta stílum aðaltexta</a:t>
            </a:r>
          </a:p>
        </p:txBody>
      </p:sp>
      <p:sp>
        <p:nvSpPr>
          <p:cNvPr id="6" name="Content Placeholder 5"/>
          <p:cNvSpPr>
            <a:spLocks noGrp="1"/>
          </p:cNvSpPr>
          <p:nvPr>
            <p:ph sz="quarter" idx="4"/>
          </p:nvPr>
        </p:nvSpPr>
        <p:spPr>
          <a:xfrm>
            <a:off x="6172200" y="2505075"/>
            <a:ext cx="5183188" cy="3684588"/>
          </a:xfrm>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7" name="Date Placeholder 6"/>
          <p:cNvSpPr>
            <a:spLocks noGrp="1"/>
          </p:cNvSpPr>
          <p:nvPr>
            <p:ph type="dt" sz="half" idx="10"/>
          </p:nvPr>
        </p:nvSpPr>
        <p:spPr/>
        <p:txBody>
          <a:bodyPr/>
          <a:lstStyle/>
          <a:p>
            <a:fld id="{D8DC7CEC-D589-43AD-93D8-957525B067FC}" type="datetimeFigureOut">
              <a:rPr lang="is-IS" smtClean="0"/>
              <a:t>17.8.2020</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258455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Date Placeholder 2"/>
          <p:cNvSpPr>
            <a:spLocks noGrp="1"/>
          </p:cNvSpPr>
          <p:nvPr>
            <p:ph type="dt" sz="half" idx="10"/>
          </p:nvPr>
        </p:nvSpPr>
        <p:spPr/>
        <p:txBody>
          <a:bodyPr/>
          <a:lstStyle/>
          <a:p>
            <a:fld id="{D8DC7CEC-D589-43AD-93D8-957525B067FC}" type="datetimeFigureOut">
              <a:rPr lang="is-IS" smtClean="0"/>
              <a:t>17.8.2020</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406382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C7CEC-D589-43AD-93D8-957525B067FC}" type="datetimeFigureOut">
              <a:rPr lang="is-IS" smtClean="0"/>
              <a:t>17.8.2020</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421199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s-IS" smtClean="0"/>
              <a:t>Smelltu til að breyta stíl aðaltitils</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smtClean="0"/>
              <a:t>Breyta stílum aðaltexta</a:t>
            </a:r>
          </a:p>
        </p:txBody>
      </p:sp>
      <p:sp>
        <p:nvSpPr>
          <p:cNvPr id="5" name="Date Placeholder 4"/>
          <p:cNvSpPr>
            <a:spLocks noGrp="1"/>
          </p:cNvSpPr>
          <p:nvPr>
            <p:ph type="dt" sz="half" idx="10"/>
          </p:nvPr>
        </p:nvSpPr>
        <p:spPr/>
        <p:txBody>
          <a:bodyPr/>
          <a:lstStyle/>
          <a:p>
            <a:fld id="{D8DC7CEC-D589-43AD-93D8-957525B067FC}" type="datetimeFigureOut">
              <a:rPr lang="is-IS" smtClean="0"/>
              <a:t>17.8.2020</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116379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s-IS" smtClean="0"/>
              <a:t>Smelltu til að breyta stíl aðaltitils</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smtClean="0"/>
              <a:t>Smelltu á tákn til að bæta við mynd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smtClean="0"/>
              <a:t>Breyta stílum aðaltexta</a:t>
            </a:r>
          </a:p>
        </p:txBody>
      </p:sp>
      <p:sp>
        <p:nvSpPr>
          <p:cNvPr id="5" name="Date Placeholder 4"/>
          <p:cNvSpPr>
            <a:spLocks noGrp="1"/>
          </p:cNvSpPr>
          <p:nvPr>
            <p:ph type="dt" sz="half" idx="10"/>
          </p:nvPr>
        </p:nvSpPr>
        <p:spPr/>
        <p:txBody>
          <a:bodyPr/>
          <a:lstStyle/>
          <a:p>
            <a:fld id="{D8DC7CEC-D589-43AD-93D8-957525B067FC}" type="datetimeFigureOut">
              <a:rPr lang="is-IS" smtClean="0"/>
              <a:t>17.8.2020</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9487897-EA25-4A5B-BA2F-AA667CB36D4D}" type="slidenum">
              <a:rPr lang="is-IS" smtClean="0"/>
              <a:t>‹#›</a:t>
            </a:fld>
            <a:endParaRPr lang="is-IS"/>
          </a:p>
        </p:txBody>
      </p:sp>
    </p:spTree>
    <p:extLst>
      <p:ext uri="{BB962C8B-B14F-4D97-AF65-F5344CB8AC3E}">
        <p14:creationId xmlns:p14="http://schemas.microsoft.com/office/powerpoint/2010/main" val="234996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smtClean="0"/>
              <a:t>Smelltu til að breyta stíl aðaltitils</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C7CEC-D589-43AD-93D8-957525B067FC}" type="datetimeFigureOut">
              <a:rPr lang="is-IS" smtClean="0"/>
              <a:t>17.8.2020</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87897-EA25-4A5B-BA2F-AA667CB36D4D}" type="slidenum">
              <a:rPr lang="is-IS" smtClean="0"/>
              <a:t>‹#›</a:t>
            </a:fld>
            <a:endParaRPr lang="is-IS"/>
          </a:p>
        </p:txBody>
      </p:sp>
      <p:pic>
        <p:nvPicPr>
          <p:cNvPr id="7" name="Picture 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12191999" cy="6859332"/>
          </a:xfrm>
          <a:prstGeom prst="rect">
            <a:avLst/>
          </a:prstGeom>
        </p:spPr>
      </p:pic>
    </p:spTree>
    <p:extLst>
      <p:ext uri="{BB962C8B-B14F-4D97-AF65-F5344CB8AC3E}">
        <p14:creationId xmlns:p14="http://schemas.microsoft.com/office/powerpoint/2010/main" val="2397097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ctrTitle"/>
          </p:nvPr>
        </p:nvSpPr>
        <p:spPr/>
        <p:txBody>
          <a:bodyPr/>
          <a:lstStyle/>
          <a:p>
            <a:r>
              <a:rPr lang="is-IS" dirty="0" smtClean="0"/>
              <a:t>Styðjum þau</a:t>
            </a:r>
            <a:endParaRPr lang="is-IS" dirty="0"/>
          </a:p>
        </p:txBody>
      </p:sp>
      <p:sp>
        <p:nvSpPr>
          <p:cNvPr id="3" name="Undirtitill 2"/>
          <p:cNvSpPr>
            <a:spLocks noGrp="1"/>
          </p:cNvSpPr>
          <p:nvPr>
            <p:ph type="subTitle" idx="1"/>
          </p:nvPr>
        </p:nvSpPr>
        <p:spPr/>
        <p:txBody>
          <a:bodyPr/>
          <a:lstStyle/>
          <a:p>
            <a:r>
              <a:rPr lang="is-IS" dirty="0"/>
              <a:t>Starfsfólk félagsmiðstöðva er í lykilhlutverki við að styðja við verndandi þætti gagnvart áhættuhegðun unglinga. </a:t>
            </a:r>
            <a:r>
              <a:rPr lang="is-IS" dirty="0" smtClean="0"/>
              <a:t>Áskoranirnar geta verið mismunandi milli </a:t>
            </a:r>
            <a:r>
              <a:rPr lang="is-IS" dirty="0"/>
              <a:t>hverfa. Hverjar eru ykkar áskoranir? </a:t>
            </a:r>
            <a:br>
              <a:rPr lang="is-IS" dirty="0"/>
            </a:br>
            <a:r>
              <a:rPr lang="is-IS" dirty="0" smtClean="0"/>
              <a:t>Hvað </a:t>
            </a:r>
            <a:r>
              <a:rPr lang="is-IS" dirty="0"/>
              <a:t>getum við gert?</a:t>
            </a:r>
          </a:p>
          <a:p>
            <a:endParaRPr lang="is-IS" dirty="0"/>
          </a:p>
        </p:txBody>
      </p:sp>
    </p:spTree>
    <p:extLst>
      <p:ext uri="{BB962C8B-B14F-4D97-AF65-F5344CB8AC3E}">
        <p14:creationId xmlns:p14="http://schemas.microsoft.com/office/powerpoint/2010/main" val="132810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Hverjir eru helstu áhættuþættirnir hjá okkar unglingum núna?</a:t>
            </a:r>
            <a:endParaRPr lang="is-IS" dirty="0"/>
          </a:p>
        </p:txBody>
      </p:sp>
      <p:sp>
        <p:nvSpPr>
          <p:cNvPr id="3" name="Staðgengill efnis 2"/>
          <p:cNvSpPr>
            <a:spLocks noGrp="1"/>
          </p:cNvSpPr>
          <p:nvPr>
            <p:ph idx="1"/>
          </p:nvPr>
        </p:nvSpPr>
        <p:spPr/>
        <p:txBody>
          <a:bodyPr/>
          <a:lstStyle/>
          <a:p>
            <a:endParaRPr lang="is-IS"/>
          </a:p>
        </p:txBody>
      </p:sp>
    </p:spTree>
    <p:extLst>
      <p:ext uri="{BB962C8B-B14F-4D97-AF65-F5344CB8AC3E}">
        <p14:creationId xmlns:p14="http://schemas.microsoft.com/office/powerpoint/2010/main" val="94383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a:t>Hvað gerðist 1998 sem breytti neyslunni?</a:t>
            </a:r>
          </a:p>
        </p:txBody>
      </p:sp>
      <p:sp>
        <p:nvSpPr>
          <p:cNvPr id="3" name="Staðgengill efnis 2"/>
          <p:cNvSpPr>
            <a:spLocks noGrp="1"/>
          </p:cNvSpPr>
          <p:nvPr>
            <p:ph idx="1"/>
          </p:nvPr>
        </p:nvSpPr>
        <p:spPr/>
        <p:txBody>
          <a:bodyPr/>
          <a:lstStyle/>
          <a:p>
            <a:endParaRPr lang="is-IS"/>
          </a:p>
        </p:txBody>
      </p:sp>
    </p:spTree>
    <p:extLst>
      <p:ext uri="{BB962C8B-B14F-4D97-AF65-F5344CB8AC3E}">
        <p14:creationId xmlns:p14="http://schemas.microsoft.com/office/powerpoint/2010/main" val="105029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fontScale="90000"/>
          </a:bodyPr>
          <a:lstStyle/>
          <a:p>
            <a:r>
              <a:rPr lang="is-IS" dirty="0" smtClean="0"/>
              <a:t>Getum við farið sömu leið við að bregðast við okkar áskorunum núna? Þurfum við að fara nýjar leiðir? Hverjar?</a:t>
            </a:r>
            <a:endParaRPr lang="is-IS" dirty="0"/>
          </a:p>
        </p:txBody>
      </p:sp>
      <p:sp>
        <p:nvSpPr>
          <p:cNvPr id="3" name="Staðgengill efnis 2"/>
          <p:cNvSpPr>
            <a:spLocks noGrp="1"/>
          </p:cNvSpPr>
          <p:nvPr>
            <p:ph idx="1"/>
          </p:nvPr>
        </p:nvSpPr>
        <p:spPr/>
        <p:txBody>
          <a:bodyPr/>
          <a:lstStyle/>
          <a:p>
            <a:endParaRPr lang="is-IS" dirty="0"/>
          </a:p>
        </p:txBody>
      </p:sp>
    </p:spTree>
    <p:extLst>
      <p:ext uri="{BB962C8B-B14F-4D97-AF65-F5344CB8AC3E}">
        <p14:creationId xmlns:p14="http://schemas.microsoft.com/office/powerpoint/2010/main" val="334249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Verndandi þættir</a:t>
            </a:r>
            <a:endParaRPr lang="is-IS" dirty="0"/>
          </a:p>
        </p:txBody>
      </p:sp>
      <p:sp>
        <p:nvSpPr>
          <p:cNvPr id="3" name="Staðgengill efnis 2"/>
          <p:cNvSpPr>
            <a:spLocks noGrp="1"/>
          </p:cNvSpPr>
          <p:nvPr>
            <p:ph idx="1"/>
          </p:nvPr>
        </p:nvSpPr>
        <p:spPr/>
        <p:txBody>
          <a:bodyPr>
            <a:normAutofit/>
          </a:bodyPr>
          <a:lstStyle/>
          <a:p>
            <a:pPr>
              <a:lnSpc>
                <a:spcPct val="120000"/>
              </a:lnSpc>
            </a:pPr>
            <a:r>
              <a:rPr lang="is-IS" dirty="0" smtClean="0"/>
              <a:t>Hlúa </a:t>
            </a:r>
            <a:r>
              <a:rPr lang="is-IS" dirty="0"/>
              <a:t>að heilbrigðum lífsstíl og jákvæðum gildum </a:t>
            </a:r>
            <a:r>
              <a:rPr lang="is-IS" dirty="0" smtClean="0"/>
              <a:t>s.s:</a:t>
            </a:r>
          </a:p>
          <a:p>
            <a:pPr lvl="1">
              <a:lnSpc>
                <a:spcPct val="120000"/>
              </a:lnSpc>
            </a:pPr>
            <a:r>
              <a:rPr lang="is-IS" dirty="0" smtClean="0"/>
              <a:t>Heilsurækt</a:t>
            </a:r>
            <a:r>
              <a:rPr lang="is-IS" dirty="0"/>
              <a:t>, geðrækt, sterkri sjálfsmynd, félagsfærni og samfélagsábyrgð. </a:t>
            </a:r>
            <a:endParaRPr lang="is-IS" dirty="0" smtClean="0"/>
          </a:p>
          <a:p>
            <a:pPr>
              <a:lnSpc>
                <a:spcPct val="120000"/>
              </a:lnSpc>
            </a:pPr>
            <a:r>
              <a:rPr lang="is-IS" dirty="0" smtClean="0"/>
              <a:t>Þátttaka </a:t>
            </a:r>
            <a:r>
              <a:rPr lang="is-IS" dirty="0"/>
              <a:t>í skipulögðu frístundastarfi í umsjá fagfólks </a:t>
            </a:r>
            <a:endParaRPr lang="is-IS" dirty="0" smtClean="0"/>
          </a:p>
          <a:p>
            <a:pPr>
              <a:lnSpc>
                <a:spcPct val="120000"/>
              </a:lnSpc>
            </a:pPr>
            <a:r>
              <a:rPr lang="is-IS" dirty="0" smtClean="0"/>
              <a:t>Takmarkað aðgengi að vímugjöfum</a:t>
            </a:r>
          </a:p>
          <a:p>
            <a:pPr>
              <a:lnSpc>
                <a:spcPct val="120000"/>
              </a:lnSpc>
            </a:pPr>
            <a:r>
              <a:rPr lang="is-IS" dirty="0" smtClean="0"/>
              <a:t>Tilfinningalegur </a:t>
            </a:r>
            <a:r>
              <a:rPr lang="is-IS" dirty="0"/>
              <a:t>stuðningur fólks sem einstaklingur getur reitt sig </a:t>
            </a:r>
            <a:r>
              <a:rPr lang="is-IS" dirty="0" smtClean="0"/>
              <a:t>á (mikilvægir aðrir)</a:t>
            </a:r>
          </a:p>
          <a:p>
            <a:pPr>
              <a:lnSpc>
                <a:spcPct val="120000"/>
              </a:lnSpc>
            </a:pPr>
            <a:r>
              <a:rPr lang="is-IS" dirty="0" smtClean="0"/>
              <a:t>Stuðningur foreldra</a:t>
            </a:r>
            <a:endParaRPr lang="is-IS" dirty="0"/>
          </a:p>
          <a:p>
            <a:pPr>
              <a:lnSpc>
                <a:spcPct val="120000"/>
              </a:lnSpc>
            </a:pPr>
            <a:endParaRPr lang="is-IS" dirty="0" smtClean="0"/>
          </a:p>
          <a:p>
            <a:endParaRPr lang="is-IS" dirty="0"/>
          </a:p>
        </p:txBody>
      </p:sp>
    </p:spTree>
    <p:extLst>
      <p:ext uri="{BB962C8B-B14F-4D97-AF65-F5344CB8AC3E}">
        <p14:creationId xmlns:p14="http://schemas.microsoft.com/office/powerpoint/2010/main" val="197907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838200" y="500062"/>
            <a:ext cx="10515600" cy="1325563"/>
          </a:xfrm>
        </p:spPr>
        <p:txBody>
          <a:bodyPr/>
          <a:lstStyle/>
          <a:p>
            <a:r>
              <a:rPr lang="is-IS" dirty="0"/>
              <a:t>Hvernig getum við stutt við unglingana?</a:t>
            </a:r>
            <a:br>
              <a:rPr lang="is-IS" dirty="0"/>
            </a:br>
            <a:endParaRPr lang="is-IS" dirty="0"/>
          </a:p>
        </p:txBody>
      </p:sp>
      <p:sp>
        <p:nvSpPr>
          <p:cNvPr id="3" name="Staðgengill efnis 2"/>
          <p:cNvSpPr>
            <a:spLocks noGrp="1"/>
          </p:cNvSpPr>
          <p:nvPr>
            <p:ph idx="1"/>
          </p:nvPr>
        </p:nvSpPr>
        <p:spPr/>
        <p:txBody>
          <a:bodyPr/>
          <a:lstStyle/>
          <a:p>
            <a:endParaRPr lang="is-IS" dirty="0"/>
          </a:p>
        </p:txBody>
      </p:sp>
    </p:spTree>
    <p:extLst>
      <p:ext uri="{BB962C8B-B14F-4D97-AF65-F5344CB8AC3E}">
        <p14:creationId xmlns:p14="http://schemas.microsoft.com/office/powerpoint/2010/main" val="31705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Stuðningur foreldra</a:t>
            </a:r>
            <a:endParaRPr lang="is-IS" dirty="0"/>
          </a:p>
        </p:txBody>
      </p:sp>
      <p:sp>
        <p:nvSpPr>
          <p:cNvPr id="3" name="Staðgengill efnis 2"/>
          <p:cNvSpPr>
            <a:spLocks noGrp="1"/>
          </p:cNvSpPr>
          <p:nvPr>
            <p:ph idx="1"/>
          </p:nvPr>
        </p:nvSpPr>
        <p:spPr/>
        <p:txBody>
          <a:bodyPr/>
          <a:lstStyle/>
          <a:p>
            <a:pPr lvl="1">
              <a:lnSpc>
                <a:spcPct val="120000"/>
              </a:lnSpc>
            </a:pPr>
            <a:r>
              <a:rPr lang="is-IS" dirty="0"/>
              <a:t>Umhyggja og hlýja</a:t>
            </a:r>
          </a:p>
          <a:p>
            <a:pPr lvl="1">
              <a:lnSpc>
                <a:spcPct val="120000"/>
              </a:lnSpc>
            </a:pPr>
            <a:r>
              <a:rPr lang="is-IS" dirty="0"/>
              <a:t>Eftirlit; hvar og með hverjum</a:t>
            </a:r>
          </a:p>
          <a:p>
            <a:pPr lvl="1">
              <a:lnSpc>
                <a:spcPct val="120000"/>
              </a:lnSpc>
            </a:pPr>
            <a:r>
              <a:rPr lang="is-IS" dirty="0"/>
              <a:t>Virða útivistarreglur </a:t>
            </a:r>
          </a:p>
          <a:p>
            <a:pPr lvl="1">
              <a:lnSpc>
                <a:spcPct val="120000"/>
              </a:lnSpc>
            </a:pPr>
            <a:r>
              <a:rPr lang="is-IS" dirty="0"/>
              <a:t>Tíma varið </a:t>
            </a:r>
            <a:r>
              <a:rPr lang="is-IS" dirty="0" smtClean="0"/>
              <a:t>saman (magn tíma skiptir meira máli en gæðin)</a:t>
            </a:r>
            <a:endParaRPr lang="is-IS" dirty="0"/>
          </a:p>
          <a:p>
            <a:pPr lvl="1">
              <a:lnSpc>
                <a:spcPct val="120000"/>
              </a:lnSpc>
            </a:pPr>
            <a:r>
              <a:rPr lang="is-IS" dirty="0"/>
              <a:t>Þekkja vinina og foreldra þeirra</a:t>
            </a:r>
          </a:p>
          <a:p>
            <a:pPr lvl="1">
              <a:lnSpc>
                <a:spcPct val="120000"/>
              </a:lnSpc>
            </a:pPr>
            <a:r>
              <a:rPr lang="is-IS" dirty="0"/>
              <a:t>Þátttaka í </a:t>
            </a:r>
            <a:r>
              <a:rPr lang="is-IS" dirty="0" smtClean="0"/>
              <a:t>foreldrasamstarfi, skapa gott samfélag</a:t>
            </a:r>
          </a:p>
          <a:p>
            <a:pPr lvl="1">
              <a:lnSpc>
                <a:spcPct val="120000"/>
              </a:lnSpc>
            </a:pPr>
            <a:r>
              <a:rPr lang="is-IS" dirty="0" smtClean="0"/>
              <a:t>Ekki leyfa eftirlitslaus partý</a:t>
            </a:r>
          </a:p>
          <a:p>
            <a:pPr lvl="1">
              <a:lnSpc>
                <a:spcPct val="120000"/>
              </a:lnSpc>
            </a:pPr>
            <a:r>
              <a:rPr lang="is-IS" dirty="0" smtClean="0"/>
              <a:t>Ekki kaupa áfengi fyrir </a:t>
            </a:r>
            <a:r>
              <a:rPr lang="is-IS" smtClean="0"/>
              <a:t>börnin </a:t>
            </a:r>
            <a:endParaRPr lang="is-IS" dirty="0" smtClean="0"/>
          </a:p>
          <a:p>
            <a:pPr lvl="1">
              <a:lnSpc>
                <a:spcPct val="120000"/>
              </a:lnSpc>
            </a:pPr>
            <a:endParaRPr lang="is-IS" dirty="0" smtClean="0"/>
          </a:p>
          <a:p>
            <a:pPr lvl="1">
              <a:lnSpc>
                <a:spcPct val="120000"/>
              </a:lnSpc>
            </a:pPr>
            <a:endParaRPr lang="is-IS" dirty="0"/>
          </a:p>
          <a:p>
            <a:endParaRPr lang="is-IS" dirty="0"/>
          </a:p>
        </p:txBody>
      </p:sp>
    </p:spTree>
    <p:extLst>
      <p:ext uri="{BB962C8B-B14F-4D97-AF65-F5344CB8AC3E}">
        <p14:creationId xmlns:p14="http://schemas.microsoft.com/office/powerpoint/2010/main" val="427584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fontScale="90000"/>
          </a:bodyPr>
          <a:lstStyle/>
          <a:p>
            <a:r>
              <a:rPr lang="is-IS" dirty="0"/>
              <a:t>Hvernig getum við stutt við foreldra og aðra uppeldisaðila í umhverfi unglinga?</a:t>
            </a:r>
            <a:br>
              <a:rPr lang="is-IS" dirty="0"/>
            </a:br>
            <a:endParaRPr lang="is-IS" dirty="0"/>
          </a:p>
        </p:txBody>
      </p:sp>
      <p:sp>
        <p:nvSpPr>
          <p:cNvPr id="3" name="Staðgengill efnis 2"/>
          <p:cNvSpPr>
            <a:spLocks noGrp="1"/>
          </p:cNvSpPr>
          <p:nvPr>
            <p:ph idx="1"/>
          </p:nvPr>
        </p:nvSpPr>
        <p:spPr/>
        <p:txBody>
          <a:bodyPr/>
          <a:lstStyle/>
          <a:p>
            <a:endParaRPr lang="is-IS"/>
          </a:p>
        </p:txBody>
      </p:sp>
    </p:spTree>
    <p:extLst>
      <p:ext uri="{BB962C8B-B14F-4D97-AF65-F5344CB8AC3E}">
        <p14:creationId xmlns:p14="http://schemas.microsoft.com/office/powerpoint/2010/main" val="296460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Uppbygging</a:t>
            </a:r>
            <a:endParaRPr lang="is-IS" dirty="0"/>
          </a:p>
        </p:txBody>
      </p:sp>
      <p:sp>
        <p:nvSpPr>
          <p:cNvPr id="3" name="Staðgengill efnis 2"/>
          <p:cNvSpPr>
            <a:spLocks noGrp="1"/>
          </p:cNvSpPr>
          <p:nvPr>
            <p:ph idx="1"/>
          </p:nvPr>
        </p:nvSpPr>
        <p:spPr/>
        <p:txBody>
          <a:bodyPr>
            <a:normAutofit/>
          </a:bodyPr>
          <a:lstStyle/>
          <a:p>
            <a:r>
              <a:rPr lang="is-IS" dirty="0" smtClean="0"/>
              <a:t>Áhættuhegðun unglinga</a:t>
            </a:r>
          </a:p>
          <a:p>
            <a:pPr lvl="1"/>
            <a:r>
              <a:rPr lang="is-IS" dirty="0" smtClean="0"/>
              <a:t>Hverjir eru áhættuþættirnir?</a:t>
            </a:r>
          </a:p>
          <a:p>
            <a:pPr lvl="1"/>
            <a:r>
              <a:rPr lang="is-IS" dirty="0" smtClean="0"/>
              <a:t>Þróunin á Íslandi/í Reykjavík</a:t>
            </a:r>
          </a:p>
          <a:p>
            <a:pPr lvl="1"/>
            <a:r>
              <a:rPr lang="is-IS" dirty="0" smtClean="0"/>
              <a:t>Hverfið okkar</a:t>
            </a:r>
          </a:p>
          <a:p>
            <a:pPr lvl="1"/>
            <a:endParaRPr lang="is-IS" dirty="0" smtClean="0"/>
          </a:p>
          <a:p>
            <a:r>
              <a:rPr lang="is-IS" dirty="0" smtClean="0"/>
              <a:t>Verndandi þættir</a:t>
            </a:r>
          </a:p>
          <a:p>
            <a:pPr lvl="1"/>
            <a:r>
              <a:rPr lang="is-IS" dirty="0" smtClean="0"/>
              <a:t>Hvað skiptir máli?</a:t>
            </a:r>
          </a:p>
          <a:p>
            <a:pPr lvl="1"/>
            <a:r>
              <a:rPr lang="is-IS" dirty="0" smtClean="0"/>
              <a:t>Hvernig getum við stutt við unglingana?</a:t>
            </a:r>
          </a:p>
          <a:p>
            <a:pPr lvl="1"/>
            <a:r>
              <a:rPr lang="is-IS" dirty="0" smtClean="0"/>
              <a:t>Hvernig getum við stutt við foreldra og aðra uppeldisaðila í umhverfi unglinga?</a:t>
            </a:r>
          </a:p>
          <a:p>
            <a:endParaRPr lang="is-IS" dirty="0" smtClean="0"/>
          </a:p>
          <a:p>
            <a:endParaRPr lang="is-IS" dirty="0"/>
          </a:p>
        </p:txBody>
      </p:sp>
    </p:spTree>
    <p:extLst>
      <p:ext uri="{BB962C8B-B14F-4D97-AF65-F5344CB8AC3E}">
        <p14:creationId xmlns:p14="http://schemas.microsoft.com/office/powerpoint/2010/main" val="213947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ynd 5"/>
          <p:cNvPicPr>
            <a:picLocks noChangeAspect="1"/>
          </p:cNvPicPr>
          <p:nvPr/>
        </p:nvPicPr>
        <p:blipFill>
          <a:blip r:embed="rId3"/>
          <a:stretch>
            <a:fillRect/>
          </a:stretch>
        </p:blipFill>
        <p:spPr>
          <a:xfrm rot="20765473">
            <a:off x="292022" y="4318752"/>
            <a:ext cx="4132547" cy="1249296"/>
          </a:xfrm>
          <a:prstGeom prst="rect">
            <a:avLst/>
          </a:prstGeom>
        </p:spPr>
      </p:pic>
      <p:pic>
        <p:nvPicPr>
          <p:cNvPr id="7" name="Mynd 6"/>
          <p:cNvPicPr>
            <a:picLocks noChangeAspect="1"/>
          </p:cNvPicPr>
          <p:nvPr/>
        </p:nvPicPr>
        <p:blipFill>
          <a:blip r:embed="rId4"/>
          <a:stretch>
            <a:fillRect/>
          </a:stretch>
        </p:blipFill>
        <p:spPr>
          <a:xfrm rot="951844">
            <a:off x="7283000" y="4756877"/>
            <a:ext cx="4731769" cy="1051504"/>
          </a:xfrm>
          <a:prstGeom prst="rect">
            <a:avLst/>
          </a:prstGeom>
        </p:spPr>
      </p:pic>
      <p:pic>
        <p:nvPicPr>
          <p:cNvPr id="8" name="Mynd 7"/>
          <p:cNvPicPr>
            <a:picLocks noChangeAspect="1"/>
          </p:cNvPicPr>
          <p:nvPr/>
        </p:nvPicPr>
        <p:blipFill>
          <a:blip r:embed="rId5"/>
          <a:stretch>
            <a:fillRect/>
          </a:stretch>
        </p:blipFill>
        <p:spPr>
          <a:xfrm rot="190730">
            <a:off x="224692" y="2914954"/>
            <a:ext cx="5134748" cy="944519"/>
          </a:xfrm>
          <a:prstGeom prst="rect">
            <a:avLst/>
          </a:prstGeom>
        </p:spPr>
      </p:pic>
      <p:pic>
        <p:nvPicPr>
          <p:cNvPr id="9" name="Mynd 8"/>
          <p:cNvPicPr>
            <a:picLocks noChangeAspect="1"/>
          </p:cNvPicPr>
          <p:nvPr/>
        </p:nvPicPr>
        <p:blipFill>
          <a:blip r:embed="rId6"/>
          <a:stretch>
            <a:fillRect/>
          </a:stretch>
        </p:blipFill>
        <p:spPr>
          <a:xfrm>
            <a:off x="3217283" y="5083739"/>
            <a:ext cx="4152231" cy="1542257"/>
          </a:xfrm>
          <a:prstGeom prst="rect">
            <a:avLst/>
          </a:prstGeom>
        </p:spPr>
      </p:pic>
      <p:sp>
        <p:nvSpPr>
          <p:cNvPr id="12" name="Titill 11"/>
          <p:cNvSpPr>
            <a:spLocks noGrp="1"/>
          </p:cNvSpPr>
          <p:nvPr>
            <p:ph type="title"/>
          </p:nvPr>
        </p:nvSpPr>
        <p:spPr/>
        <p:txBody>
          <a:bodyPr/>
          <a:lstStyle/>
          <a:p>
            <a:r>
              <a:rPr lang="is-IS" dirty="0" smtClean="0"/>
              <a:t>Viðvörunarbjöllur?</a:t>
            </a:r>
            <a:endParaRPr lang="is-IS" dirty="0"/>
          </a:p>
        </p:txBody>
      </p:sp>
      <p:pic>
        <p:nvPicPr>
          <p:cNvPr id="14" name="Staðgengill efnis 13"/>
          <p:cNvPicPr>
            <a:picLocks noGrp="1" noChangeAspect="1"/>
          </p:cNvPicPr>
          <p:nvPr>
            <p:ph idx="1"/>
          </p:nvPr>
        </p:nvPicPr>
        <p:blipFill>
          <a:blip r:embed="rId7"/>
          <a:stretch>
            <a:fillRect/>
          </a:stretch>
        </p:blipFill>
        <p:spPr>
          <a:xfrm rot="20445534">
            <a:off x="5050367" y="704257"/>
            <a:ext cx="4650122" cy="1022332"/>
          </a:xfrm>
          <a:prstGeom prst="rect">
            <a:avLst/>
          </a:prstGeom>
        </p:spPr>
      </p:pic>
      <p:pic>
        <p:nvPicPr>
          <p:cNvPr id="15" name="Mynd 14"/>
          <p:cNvPicPr>
            <a:picLocks noChangeAspect="1"/>
          </p:cNvPicPr>
          <p:nvPr/>
        </p:nvPicPr>
        <p:blipFill>
          <a:blip r:embed="rId8"/>
          <a:stretch>
            <a:fillRect/>
          </a:stretch>
        </p:blipFill>
        <p:spPr>
          <a:xfrm rot="596311">
            <a:off x="53281" y="1495391"/>
            <a:ext cx="4785015" cy="1033481"/>
          </a:xfrm>
          <a:prstGeom prst="rect">
            <a:avLst/>
          </a:prstGeom>
        </p:spPr>
      </p:pic>
      <p:pic>
        <p:nvPicPr>
          <p:cNvPr id="16" name="Mynd 15"/>
          <p:cNvPicPr>
            <a:picLocks noChangeAspect="1"/>
          </p:cNvPicPr>
          <p:nvPr/>
        </p:nvPicPr>
        <p:blipFill>
          <a:blip r:embed="rId9"/>
          <a:stretch>
            <a:fillRect/>
          </a:stretch>
        </p:blipFill>
        <p:spPr>
          <a:xfrm rot="383770">
            <a:off x="7901108" y="1610277"/>
            <a:ext cx="4084001" cy="1542845"/>
          </a:xfrm>
          <a:prstGeom prst="rect">
            <a:avLst/>
          </a:prstGeom>
        </p:spPr>
      </p:pic>
      <p:pic>
        <p:nvPicPr>
          <p:cNvPr id="17" name="Mynd 16"/>
          <p:cNvPicPr>
            <a:picLocks noChangeAspect="1"/>
          </p:cNvPicPr>
          <p:nvPr/>
        </p:nvPicPr>
        <p:blipFill>
          <a:blip r:embed="rId10"/>
          <a:stretch>
            <a:fillRect/>
          </a:stretch>
        </p:blipFill>
        <p:spPr>
          <a:xfrm>
            <a:off x="5454070" y="3213850"/>
            <a:ext cx="5200418" cy="1162857"/>
          </a:xfrm>
          <a:prstGeom prst="rect">
            <a:avLst/>
          </a:prstGeom>
        </p:spPr>
      </p:pic>
    </p:spTree>
    <p:extLst>
      <p:ext uri="{BB962C8B-B14F-4D97-AF65-F5344CB8AC3E}">
        <p14:creationId xmlns:p14="http://schemas.microsoft.com/office/powerpoint/2010/main" val="266338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a:bodyPr>
          <a:lstStyle/>
          <a:p>
            <a:r>
              <a:rPr lang="is-IS" b="1" dirty="0" smtClean="0"/>
              <a:t>Áhættuþættir </a:t>
            </a:r>
            <a:r>
              <a:rPr lang="is-IS" dirty="0" smtClean="0"/>
              <a:t/>
            </a:r>
            <a:br>
              <a:rPr lang="is-IS" dirty="0" smtClean="0"/>
            </a:br>
            <a:r>
              <a:rPr lang="is-IS" sz="4000" dirty="0" smtClean="0"/>
              <a:t>Þættir/hegðun sem getur skaðað einstaklinginn</a:t>
            </a:r>
            <a:endParaRPr lang="is-IS" sz="4000" dirty="0"/>
          </a:p>
        </p:txBody>
      </p:sp>
      <p:sp>
        <p:nvSpPr>
          <p:cNvPr id="3" name="Staðgengill efnis 2"/>
          <p:cNvSpPr>
            <a:spLocks noGrp="1"/>
          </p:cNvSpPr>
          <p:nvPr>
            <p:ph idx="1"/>
          </p:nvPr>
        </p:nvSpPr>
        <p:spPr>
          <a:xfrm>
            <a:off x="838200" y="1996068"/>
            <a:ext cx="10904034" cy="4732622"/>
          </a:xfrm>
        </p:spPr>
        <p:txBody>
          <a:bodyPr numCol="2">
            <a:normAutofit fontScale="77500" lnSpcReduction="20000"/>
          </a:bodyPr>
          <a:lstStyle/>
          <a:p>
            <a:pPr>
              <a:lnSpc>
                <a:spcPct val="120000"/>
              </a:lnSpc>
            </a:pPr>
            <a:r>
              <a:rPr lang="is-IS" sz="3400" dirty="0" smtClean="0"/>
              <a:t>Neysla tóbaks, áfengis og ólöglegra vímuefna</a:t>
            </a:r>
          </a:p>
          <a:p>
            <a:pPr>
              <a:lnSpc>
                <a:spcPct val="120000"/>
              </a:lnSpc>
            </a:pPr>
            <a:r>
              <a:rPr lang="is-IS" sz="3400" dirty="0"/>
              <a:t>Óskipulagðar athafnir eins og hangs og foreldralaus </a:t>
            </a:r>
            <a:r>
              <a:rPr lang="is-IS" sz="3400" dirty="0" smtClean="0"/>
              <a:t>partý</a:t>
            </a:r>
          </a:p>
          <a:p>
            <a:pPr>
              <a:lnSpc>
                <a:spcPct val="120000"/>
              </a:lnSpc>
            </a:pPr>
            <a:r>
              <a:rPr lang="is-IS" sz="3400" dirty="0" smtClean="0"/>
              <a:t>Að eiga vini sem eru í neyslu</a:t>
            </a:r>
            <a:endParaRPr lang="is-IS" sz="3400" dirty="0"/>
          </a:p>
          <a:p>
            <a:pPr>
              <a:lnSpc>
                <a:spcPct val="120000"/>
              </a:lnSpc>
            </a:pPr>
            <a:r>
              <a:rPr lang="is-IS" sz="3400" dirty="0" smtClean="0"/>
              <a:t>Afbrot</a:t>
            </a:r>
          </a:p>
          <a:p>
            <a:pPr>
              <a:lnSpc>
                <a:spcPct val="120000"/>
              </a:lnSpc>
            </a:pPr>
            <a:r>
              <a:rPr lang="is-IS" sz="3400" dirty="0" smtClean="0"/>
              <a:t>Tölvuofnotkun</a:t>
            </a:r>
          </a:p>
          <a:p>
            <a:pPr>
              <a:lnSpc>
                <a:spcPct val="120000"/>
              </a:lnSpc>
            </a:pPr>
            <a:r>
              <a:rPr lang="is-IS" sz="3400" dirty="0"/>
              <a:t>K</a:t>
            </a:r>
            <a:r>
              <a:rPr lang="is-IS" sz="3400" dirty="0" smtClean="0"/>
              <a:t>lám </a:t>
            </a:r>
            <a:r>
              <a:rPr lang="is-IS" sz="3400" dirty="0"/>
              <a:t>og hvers kyns </a:t>
            </a:r>
            <a:r>
              <a:rPr lang="is-IS" sz="3400" dirty="0" smtClean="0"/>
              <a:t>ofbeldi</a:t>
            </a:r>
          </a:p>
          <a:p>
            <a:pPr>
              <a:lnSpc>
                <a:spcPct val="120000"/>
              </a:lnSpc>
            </a:pPr>
            <a:r>
              <a:rPr lang="is-IS" sz="3400" dirty="0" smtClean="0"/>
              <a:t>Vanlíðan</a:t>
            </a:r>
          </a:p>
          <a:p>
            <a:pPr>
              <a:lnSpc>
                <a:spcPct val="120000"/>
              </a:lnSpc>
            </a:pPr>
            <a:r>
              <a:rPr lang="is-IS" sz="3400" dirty="0" smtClean="0"/>
              <a:t>Geðröskun</a:t>
            </a:r>
          </a:p>
          <a:p>
            <a:pPr>
              <a:lnSpc>
                <a:spcPct val="120000"/>
              </a:lnSpc>
            </a:pPr>
            <a:r>
              <a:rPr lang="is-IS" sz="3400" dirty="0" smtClean="0"/>
              <a:t>Ofbeldi </a:t>
            </a:r>
            <a:r>
              <a:rPr lang="is-IS" sz="3400" dirty="0"/>
              <a:t>á </a:t>
            </a:r>
            <a:r>
              <a:rPr lang="is-IS" sz="3400" dirty="0" smtClean="0"/>
              <a:t>heimili</a:t>
            </a:r>
          </a:p>
          <a:p>
            <a:pPr>
              <a:lnSpc>
                <a:spcPct val="120000"/>
              </a:lnSpc>
            </a:pPr>
            <a:r>
              <a:rPr lang="is-IS" sz="3400" dirty="0" smtClean="0"/>
              <a:t>Mismunun </a:t>
            </a:r>
            <a:r>
              <a:rPr lang="is-IS" sz="3400" dirty="0"/>
              <a:t>vegna </a:t>
            </a:r>
            <a:r>
              <a:rPr lang="is-IS" sz="3400" dirty="0" smtClean="0"/>
              <a:t>fötlunar, kynferðis </a:t>
            </a:r>
            <a:r>
              <a:rPr lang="is-IS" sz="3400" dirty="0"/>
              <a:t>og ólíks </a:t>
            </a:r>
            <a:r>
              <a:rPr lang="is-IS" sz="3400" dirty="0" smtClean="0"/>
              <a:t>uppruna</a:t>
            </a:r>
          </a:p>
          <a:p>
            <a:pPr>
              <a:lnSpc>
                <a:spcPct val="120000"/>
              </a:lnSpc>
            </a:pPr>
            <a:r>
              <a:rPr lang="is-IS" sz="3400" dirty="0" smtClean="0"/>
              <a:t>Erfiðar </a:t>
            </a:r>
            <a:r>
              <a:rPr lang="is-IS" sz="3400" dirty="0"/>
              <a:t>félagslegar </a:t>
            </a:r>
            <a:r>
              <a:rPr lang="is-IS" sz="3400" dirty="0" smtClean="0"/>
              <a:t>aðstæður</a:t>
            </a:r>
          </a:p>
          <a:p>
            <a:pPr>
              <a:lnSpc>
                <a:spcPct val="120000"/>
              </a:lnSpc>
            </a:pPr>
            <a:r>
              <a:rPr lang="is-IS" sz="3400" dirty="0" smtClean="0"/>
              <a:t>Of lítill svefn</a:t>
            </a:r>
          </a:p>
          <a:p>
            <a:pPr>
              <a:lnSpc>
                <a:spcPct val="120000"/>
              </a:lnSpc>
            </a:pPr>
            <a:endParaRPr lang="is-IS" sz="3400" dirty="0"/>
          </a:p>
          <a:p>
            <a:pPr marL="0" indent="0">
              <a:lnSpc>
                <a:spcPct val="120000"/>
              </a:lnSpc>
              <a:buNone/>
            </a:pPr>
            <a:endParaRPr lang="is-IS" sz="3400" dirty="0"/>
          </a:p>
          <a:p>
            <a:endParaRPr lang="is-IS" dirty="0"/>
          </a:p>
          <a:p>
            <a:endParaRPr lang="is-IS" dirty="0"/>
          </a:p>
        </p:txBody>
      </p:sp>
    </p:spTree>
    <p:extLst>
      <p:ext uri="{BB962C8B-B14F-4D97-AF65-F5344CB8AC3E}">
        <p14:creationId xmlns:p14="http://schemas.microsoft.com/office/powerpoint/2010/main" val="209217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endParaRPr lang="is-IS"/>
          </a:p>
        </p:txBody>
      </p:sp>
      <p:pic>
        <p:nvPicPr>
          <p:cNvPr id="4" name="Staðgengill efnis 3"/>
          <p:cNvPicPr>
            <a:picLocks noGrp="1" noChangeAspect="1"/>
          </p:cNvPicPr>
          <p:nvPr>
            <p:ph idx="1"/>
          </p:nvPr>
        </p:nvPicPr>
        <p:blipFill>
          <a:blip r:embed="rId3"/>
          <a:stretch>
            <a:fillRect/>
          </a:stretch>
        </p:blipFill>
        <p:spPr>
          <a:xfrm>
            <a:off x="461819" y="365125"/>
            <a:ext cx="9753600" cy="6146965"/>
          </a:xfrm>
          <a:prstGeom prst="rect">
            <a:avLst/>
          </a:prstGeom>
        </p:spPr>
      </p:pic>
      <p:sp>
        <p:nvSpPr>
          <p:cNvPr id="5" name="Textarammi 4"/>
          <p:cNvSpPr txBox="1"/>
          <p:nvPr/>
        </p:nvSpPr>
        <p:spPr>
          <a:xfrm>
            <a:off x="9051636" y="6488668"/>
            <a:ext cx="3823854" cy="369332"/>
          </a:xfrm>
          <a:prstGeom prst="rect">
            <a:avLst/>
          </a:prstGeom>
          <a:noFill/>
        </p:spPr>
        <p:txBody>
          <a:bodyPr wrap="square" rtlCol="0">
            <a:spAutoFit/>
          </a:bodyPr>
          <a:lstStyle/>
          <a:p>
            <a:r>
              <a:rPr lang="is-IS" dirty="0" smtClean="0"/>
              <a:t>Rannsóknir og greining 2018</a:t>
            </a:r>
            <a:endParaRPr lang="is-IS" dirty="0"/>
          </a:p>
        </p:txBody>
      </p:sp>
    </p:spTree>
    <p:extLst>
      <p:ext uri="{BB962C8B-B14F-4D97-AF65-F5344CB8AC3E}">
        <p14:creationId xmlns:p14="http://schemas.microsoft.com/office/powerpoint/2010/main" val="131095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endParaRPr lang="is-IS"/>
          </a:p>
        </p:txBody>
      </p:sp>
      <p:pic>
        <p:nvPicPr>
          <p:cNvPr id="4" name="Staðgengill efnis 3"/>
          <p:cNvPicPr>
            <a:picLocks noGrp="1" noChangeAspect="1"/>
          </p:cNvPicPr>
          <p:nvPr>
            <p:ph idx="1"/>
          </p:nvPr>
        </p:nvPicPr>
        <p:blipFill>
          <a:blip r:embed="rId3"/>
          <a:stretch>
            <a:fillRect/>
          </a:stretch>
        </p:blipFill>
        <p:spPr>
          <a:xfrm>
            <a:off x="372069" y="795867"/>
            <a:ext cx="10795464" cy="5098431"/>
          </a:xfrm>
          <a:prstGeom prst="rect">
            <a:avLst/>
          </a:prstGeom>
        </p:spPr>
      </p:pic>
      <p:sp>
        <p:nvSpPr>
          <p:cNvPr id="3" name="Ávalur rétthyrningur 2"/>
          <p:cNvSpPr/>
          <p:nvPr/>
        </p:nvSpPr>
        <p:spPr>
          <a:xfrm>
            <a:off x="9746166" y="4204010"/>
            <a:ext cx="947854" cy="9924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81943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endParaRPr lang="is-IS"/>
          </a:p>
        </p:txBody>
      </p:sp>
      <p:pic>
        <p:nvPicPr>
          <p:cNvPr id="4" name="Staðgengill efnis 3"/>
          <p:cNvPicPr>
            <a:picLocks noGrp="1" noChangeAspect="1"/>
          </p:cNvPicPr>
          <p:nvPr>
            <p:ph idx="1"/>
          </p:nvPr>
        </p:nvPicPr>
        <p:blipFill>
          <a:blip r:embed="rId3"/>
          <a:stretch>
            <a:fillRect/>
          </a:stretch>
        </p:blipFill>
        <p:spPr>
          <a:xfrm>
            <a:off x="508568" y="365126"/>
            <a:ext cx="10325765" cy="6345917"/>
          </a:xfrm>
          <a:prstGeom prst="rect">
            <a:avLst/>
          </a:prstGeom>
        </p:spPr>
      </p:pic>
    </p:spTree>
    <p:extLst>
      <p:ext uri="{BB962C8B-B14F-4D97-AF65-F5344CB8AC3E}">
        <p14:creationId xmlns:p14="http://schemas.microsoft.com/office/powerpoint/2010/main" val="4269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endParaRPr lang="is-IS"/>
          </a:p>
        </p:txBody>
      </p:sp>
      <p:pic>
        <p:nvPicPr>
          <p:cNvPr id="4" name="Staðgengill efnis 3"/>
          <p:cNvPicPr>
            <a:picLocks noGrp="1" noChangeAspect="1"/>
          </p:cNvPicPr>
          <p:nvPr>
            <p:ph idx="1"/>
          </p:nvPr>
        </p:nvPicPr>
        <p:blipFill>
          <a:blip r:embed="rId3"/>
          <a:stretch>
            <a:fillRect/>
          </a:stretch>
        </p:blipFill>
        <p:spPr>
          <a:xfrm>
            <a:off x="414429" y="455613"/>
            <a:ext cx="10346100" cy="6152386"/>
          </a:xfrm>
          <a:prstGeom prst="rect">
            <a:avLst/>
          </a:prstGeom>
        </p:spPr>
      </p:pic>
    </p:spTree>
    <p:extLst>
      <p:ext uri="{BB962C8B-B14F-4D97-AF65-F5344CB8AC3E}">
        <p14:creationId xmlns:p14="http://schemas.microsoft.com/office/powerpoint/2010/main" val="99996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endParaRPr lang="is-IS"/>
          </a:p>
        </p:txBody>
      </p:sp>
      <p:pic>
        <p:nvPicPr>
          <p:cNvPr id="6" name="Staðgengill efnis 5"/>
          <p:cNvPicPr>
            <a:picLocks noGrp="1" noChangeAspect="1"/>
          </p:cNvPicPr>
          <p:nvPr>
            <p:ph idx="1"/>
          </p:nvPr>
        </p:nvPicPr>
        <p:blipFill>
          <a:blip r:embed="rId3"/>
          <a:stretch>
            <a:fillRect/>
          </a:stretch>
        </p:blipFill>
        <p:spPr>
          <a:xfrm>
            <a:off x="162667" y="129309"/>
            <a:ext cx="11191133" cy="6503678"/>
          </a:xfrm>
          <a:prstGeom prst="rect">
            <a:avLst/>
          </a:prstGeom>
        </p:spPr>
      </p:pic>
      <p:sp>
        <p:nvSpPr>
          <p:cNvPr id="8" name="Ávalur rétthyrningur 7"/>
          <p:cNvSpPr/>
          <p:nvPr/>
        </p:nvSpPr>
        <p:spPr>
          <a:xfrm>
            <a:off x="5264727" y="4886036"/>
            <a:ext cx="2645579" cy="1219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Tree>
    <p:extLst>
      <p:ext uri="{BB962C8B-B14F-4D97-AF65-F5344CB8AC3E}">
        <p14:creationId xmlns:p14="http://schemas.microsoft.com/office/powerpoint/2010/main" val="1853903122"/>
      </p:ext>
    </p:extLst>
  </p:cSld>
  <p:clrMapOvr>
    <a:masterClrMapping/>
  </p:clrMapOvr>
</p:sld>
</file>

<file path=ppt/theme/theme1.xml><?xml version="1.0" encoding="utf-8"?>
<a:theme xmlns:a="http://schemas.openxmlformats.org/drawingml/2006/main" name="Kynning fyrir nýja stjórnendur 2018_almenn_">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Kynning fyrir nýja stjórnendur 2018_almenn_</Template>
  <TotalTime>202</TotalTime>
  <Words>752</Words>
  <Application>Microsoft Office PowerPoint</Application>
  <PresentationFormat>Widescreen</PresentationFormat>
  <Paragraphs>73</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Kynning fyrir nýja stjórnendur 2018_almenn_</vt:lpstr>
      <vt:lpstr>Styðjum þau</vt:lpstr>
      <vt:lpstr>Uppbygging</vt:lpstr>
      <vt:lpstr>Viðvörunarbjöllur?</vt:lpstr>
      <vt:lpstr>Áhættuþættir  Þættir/hegðun sem getur skaðað einstaklinginn</vt:lpstr>
      <vt:lpstr>PowerPoint Presentation</vt:lpstr>
      <vt:lpstr>PowerPoint Presentation</vt:lpstr>
      <vt:lpstr>PowerPoint Presentation</vt:lpstr>
      <vt:lpstr>PowerPoint Presentation</vt:lpstr>
      <vt:lpstr>PowerPoint Presentation</vt:lpstr>
      <vt:lpstr>Hverjir eru helstu áhættuþættirnir hjá okkar unglingum núna?</vt:lpstr>
      <vt:lpstr>Hvað gerðist 1998 sem breytti neyslunni?</vt:lpstr>
      <vt:lpstr>Getum við farið sömu leið við að bregðast við okkar áskorunum núna? Þurfum við að fara nýjar leiðir? Hverjar?</vt:lpstr>
      <vt:lpstr>Verndandi þættir</vt:lpstr>
      <vt:lpstr>Hvernig getum við stutt við unglingana? </vt:lpstr>
      <vt:lpstr>Stuðningur foreldra</vt:lpstr>
      <vt:lpstr>Hvernig getum við stutt við foreldra og aðra uppeldisaðila í umhverfi unglinga? </vt:lpstr>
    </vt:vector>
  </TitlesOfParts>
  <Company>Reykjavíkurborg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Styðjum þau</dc:title>
  <dc:creator>Sigrún Sveinbjörnsdóttir</dc:creator>
  <cp:lastModifiedBy>Sigrún Björnsdóttir</cp:lastModifiedBy>
  <cp:revision>26</cp:revision>
  <dcterms:created xsi:type="dcterms:W3CDTF">2018-10-03T14:13:59Z</dcterms:created>
  <dcterms:modified xsi:type="dcterms:W3CDTF">2020-08-17T12:52:15Z</dcterms:modified>
</cp:coreProperties>
</file>